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1" r:id="rId2"/>
    <p:sldId id="474" r:id="rId3"/>
    <p:sldId id="478" r:id="rId4"/>
    <p:sldId id="479" r:id="rId5"/>
    <p:sldId id="480" r:id="rId6"/>
    <p:sldId id="481" r:id="rId7"/>
    <p:sldId id="482" r:id="rId8"/>
    <p:sldId id="486" r:id="rId9"/>
    <p:sldId id="483" r:id="rId10"/>
    <p:sldId id="484" r:id="rId11"/>
    <p:sldId id="485" r:id="rId12"/>
    <p:sldId id="475" r:id="rId13"/>
    <p:sldId id="476" r:id="rId14"/>
    <p:sldId id="477" r:id="rId15"/>
    <p:sldId id="47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78134" autoAdjust="0"/>
  </p:normalViewPr>
  <p:slideViewPr>
    <p:cSldViewPr snapToObjects="1" showGuides="1">
      <p:cViewPr>
        <p:scale>
          <a:sx n="76" d="100"/>
          <a:sy n="76" d="100"/>
        </p:scale>
        <p:origin x="-2680" y="-1376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Professional</a:t>
            </a:r>
            <a:r>
              <a:rPr lang="en-US" baseline="0" dirty="0" smtClean="0"/>
              <a:t> orientation seems more professional, it’s also not terribly transparent and isn’t interactive with the public. But it does deal with a slightly larger set of data, and it employs computing to output text for each case.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Actually I would probably say that this piece is done more along the traditions of CAR than CJ, but it points out that there is overlap between these different areas and a project is rarely distinctly one or the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do this at home, you need</a:t>
            </a:r>
            <a:r>
              <a:rPr lang="en-US" baseline="0" dirty="0" smtClean="0"/>
              <a:t> to install Anaconda first. It installs all the programs 1`you need to run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Notebooks. I use the 2.7 version, but we can also easily create a python 3.5 environment from the Launcher App.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should be installed on the Mac side of every computer in the lab. If you go to the HD you should see a folder for “Anaconda” and an application called Launcher.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6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Launcher App is used to boot up the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r>
              <a:rPr lang="en-US" baseline="0" dirty="0" smtClean="0"/>
              <a:t> (now called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NB is interesting because although you’re look at it in your browser, the code is actually being executed by a different program (which could even be on another server or elsewhere on the internet entirely).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Advantages-&gt;</a:t>
            </a:r>
            <a:r>
              <a:rPr lang="en-US" baseline="0" dirty="0" smtClean="0"/>
              <a:t> prediction, collecting / organizing, finding relationships, critique of stats, generalization</a:t>
            </a:r>
          </a:p>
          <a:p>
            <a:r>
              <a:rPr lang="en-US" baseline="0" dirty="0" smtClean="0"/>
              <a:t>Challenges-&gt; speed, accessibility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Cairo’s criticisms-&gt; can’t be cheap, fast, needs domain knowledge to interpret data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1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that silver’s model doesn’t really consider dissemination. But also interesting that data science and data journalism share a lot in common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1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Jeannette Wing is an important figure when it comes to the idea of computational thinking. This</a:t>
            </a:r>
            <a:r>
              <a:rPr lang="en-US" baseline="0" dirty="0" smtClean="0"/>
              <a:t> is how she defines it.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Coddington</a:t>
            </a:r>
            <a:r>
              <a:rPr lang="en-US" dirty="0" smtClean="0"/>
              <a:t> delineates 4 dimensions along which the three types of journalism vary.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5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CAR course at UMD, it’s JOUR 772. CAR</a:t>
            </a:r>
            <a:r>
              <a:rPr lang="en-US" baseline="0" dirty="0" smtClean="0"/>
              <a:t> is quite old and itself grew out of something called Precision Journalism.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CAR is based on making journalism more of a social science. Using methods such as surveys and statistical analysis to test hypotheses. In it’s modern day usage I associate it with things like using FOIA to get at governmental databases.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Investigation began</a:t>
            </a:r>
            <a:r>
              <a:rPr lang="en-US" baseline="0" dirty="0" smtClean="0"/>
              <a:t> with spreadsheet of 9000 schools that didn’t comply with legal standards.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Much reporting was then done to improve the quality of this data, such as fixing inaccuracies in names and locations.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Hypothesis testing was used to identify whether state regulators has failed to enforce </a:t>
            </a:r>
            <a:r>
              <a:rPr lang="en-US" baseline="0" dirty="0" err="1" smtClean="0"/>
              <a:t>californias</a:t>
            </a:r>
            <a:r>
              <a:rPr lang="en-US" baseline="0" dirty="0" smtClean="0"/>
              <a:t> earthquake safety laws. Samples were taken to manually assess subsets of the data. They then used the database to find “examples” of cases to investigate further.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as transparent to the public</a:t>
            </a:r>
            <a:r>
              <a:rPr lang="en-US" baseline="0" smtClean="0"/>
              <a:t>: limited </a:t>
            </a:r>
            <a:r>
              <a:rPr lang="en-US" baseline="0" dirty="0" smtClean="0"/>
              <a:t>methods listed, no access to </a:t>
            </a:r>
            <a:r>
              <a:rPr lang="en-US" baseline="0" smtClean="0"/>
              <a:t>underlying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8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refer to this as a news app. It’s got some key features</a:t>
            </a:r>
            <a:r>
              <a:rPr lang="en-US" baseline="0" dirty="0" smtClean="0"/>
              <a:t> that make it a good example of DDJ: it has interactive elements (the network), it publishes data directly on the page in a table for maximal transparency, but it also incorporates written story elements.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06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r>
              <a:rPr lang="en-US" baseline="0" dirty="0" smtClean="0"/>
              <a:t> and prediction are important aspects of CJ. They do take a more active view of the audience by providing interactivity with these models, and I would say it’s also oriented towards impacting the public rather than towards policy makers, and they also make an effort towards transparency, my making the model source code open (https://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TheUpshot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leo</a:t>
            </a:r>
            <a:r>
              <a:rPr lang="en-US" baseline="0" dirty="0" smtClean="0"/>
              <a:t>-senate-model),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9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2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newsgraphics/2014/senate-model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mcclatchydc.com/static/features/irradiated/%23story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aliforniawatch.org/earthquakes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npr.org/deals-for-developers-wamu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397000"/>
            <a:ext cx="8839201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Computationa</a:t>
            </a: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l &amp; </a:t>
            </a: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Data </a:t>
            </a:r>
          </a:p>
          <a:p>
            <a:pPr lvl="0" algn="ctr">
              <a:spcBef>
                <a:spcPct val="0"/>
              </a:spcBef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Journalism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145" y="52578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JOUR479V/779V – Computational Journalism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University of Maryland, College Park</a:t>
            </a:r>
          </a:p>
          <a:p>
            <a:pPr marL="0" lvl="1" algn="ctr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Diakopoulos</a:t>
            </a: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, Ph.D.</a:t>
            </a:r>
            <a:endParaRPr lang="en-US" sz="2222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  <a:p>
            <a:pPr marL="0" lvl="1" algn="ctr" defTabSz="457200" rtl="0">
              <a:spcBef>
                <a:spcPct val="0"/>
              </a:spcBef>
            </a:pPr>
            <a:endParaRPr lang="en-US" sz="2222" dirty="0" smtClean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Journalism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3436"/>
            <a:ext cx="9144000" cy="4580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7212" y="59714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newsgraphics</a:t>
            </a:r>
            <a:r>
              <a:rPr lang="en-US" sz="1200" dirty="0">
                <a:latin typeface="Helvetica"/>
                <a:cs typeface="Helvetica"/>
              </a:rPr>
              <a:t>/2014/senate-model/</a:t>
            </a:r>
          </a:p>
        </p:txBody>
      </p:sp>
    </p:spTree>
    <p:extLst>
      <p:ext uri="{BB962C8B-B14F-4D97-AF65-F5344CB8AC3E}">
        <p14:creationId xmlns:p14="http://schemas.microsoft.com/office/powerpoint/2010/main" val="30666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Journalism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3243" b="7847"/>
          <a:stretch/>
        </p:blipFill>
        <p:spPr>
          <a:xfrm>
            <a:off x="1295400" y="912813"/>
            <a:ext cx="6781800" cy="4134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" y="4419600"/>
            <a:ext cx="9144000" cy="22756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0487" y="660481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media.mcclatchydc.com</a:t>
            </a:r>
            <a:r>
              <a:rPr lang="en-US" sz="1200" dirty="0">
                <a:latin typeface="Helvetica"/>
                <a:cs typeface="Helvetica"/>
              </a:rPr>
              <a:t>/static/features/irradiated/#story</a:t>
            </a:r>
          </a:p>
        </p:txBody>
      </p:sp>
    </p:spTree>
    <p:extLst>
      <p:ext uri="{BB962C8B-B14F-4D97-AF65-F5344CB8AC3E}">
        <p14:creationId xmlns:p14="http://schemas.microsoft.com/office/powerpoint/2010/main" val="16791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00"/>
            <a:ext cx="7550839" cy="4076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7050" y="6581001"/>
            <a:ext cx="2665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www.continuum.io</a:t>
            </a:r>
            <a:r>
              <a:rPr lang="en-US" sz="1200" dirty="0">
                <a:latin typeface="Helvetica"/>
                <a:cs typeface="Helvetica"/>
              </a:rPr>
              <a:t>/downloads</a:t>
            </a:r>
          </a:p>
        </p:txBody>
      </p:sp>
    </p:spTree>
    <p:extLst>
      <p:ext uri="{BB962C8B-B14F-4D97-AF65-F5344CB8AC3E}">
        <p14:creationId xmlns:p14="http://schemas.microsoft.com/office/powerpoint/2010/main" val="24000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"/>
            <a:ext cx="9144000" cy="63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Don’t forget Python </a:t>
            </a:r>
            <a:r>
              <a:rPr lang="en-US" dirty="0" err="1" smtClean="0"/>
              <a:t>Bootcamp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Tuesday, 2/2, 5-8pm in Knight 3207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83200"/>
          </a:xfrm>
        </p:spPr>
        <p:txBody>
          <a:bodyPr/>
          <a:lstStyle/>
          <a:p>
            <a:r>
              <a:rPr lang="en-US" dirty="0" smtClean="0"/>
              <a:t>What the Fox Knows</a:t>
            </a:r>
          </a:p>
          <a:p>
            <a:pPr lvl="1"/>
            <a:r>
              <a:rPr lang="en-US" dirty="0" smtClean="0"/>
              <a:t>What value / advantages does data-driven journalism (DDJ) bring?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challenges does this pose?</a:t>
            </a:r>
          </a:p>
          <a:p>
            <a:pPr lvl="1"/>
            <a:endParaRPr lang="en-US" dirty="0"/>
          </a:p>
          <a:p>
            <a:r>
              <a:rPr lang="en-US" dirty="0" smtClean="0"/>
              <a:t>Data Journalism Needs to Up Its Own Standards</a:t>
            </a:r>
          </a:p>
          <a:p>
            <a:pPr lvl="1"/>
            <a:r>
              <a:rPr lang="en-US" dirty="0" smtClean="0"/>
              <a:t>Should data journalism be held to same standard as scientific inquiry?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are some of the criticisms Cairo brings up?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83200"/>
          </a:xfrm>
        </p:spPr>
        <p:txBody>
          <a:bodyPr/>
          <a:lstStyle/>
          <a:p>
            <a:r>
              <a:rPr lang="en-US" dirty="0" smtClean="0"/>
              <a:t>Rhetoric of Data</a:t>
            </a:r>
          </a:p>
          <a:p>
            <a:pPr lvl="1"/>
            <a:r>
              <a:rPr lang="en-US" dirty="0" smtClean="0"/>
              <a:t>What is meant by data rhetoric? What can journalists do about it? </a:t>
            </a:r>
          </a:p>
          <a:p>
            <a:pPr lvl="1"/>
            <a:endParaRPr lang="en-US" dirty="0"/>
          </a:p>
          <a:p>
            <a:r>
              <a:rPr lang="en-US" dirty="0" smtClean="0"/>
              <a:t>Data Science Workflow</a:t>
            </a:r>
          </a:p>
          <a:p>
            <a:pPr lvl="1"/>
            <a:r>
              <a:rPr lang="en-US" dirty="0" smtClean="0"/>
              <a:t>How does the workflow described here compare to the one that Nate Silver describes? </a:t>
            </a:r>
          </a:p>
          <a:p>
            <a:pPr lvl="1"/>
            <a:endParaRPr lang="en-US" dirty="0"/>
          </a:p>
          <a:p>
            <a:r>
              <a:rPr lang="en-US" dirty="0" smtClean="0"/>
              <a:t>What we’ve learned about sharing our data analysis</a:t>
            </a:r>
          </a:p>
          <a:p>
            <a:pPr lvl="1"/>
            <a:r>
              <a:rPr lang="en-US" dirty="0" smtClean="0"/>
              <a:t>Why would we want to open source a data journalism analysis? Who wants that? What are drawbacks?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Clarifying Journalism’s Quantitative Turn</a:t>
            </a:r>
          </a:p>
          <a:p>
            <a:pPr lvl="1"/>
            <a:r>
              <a:rPr lang="en-US" dirty="0" smtClean="0"/>
              <a:t>Why are distinctions between terms like data journalism, computer-assisted journalism, and computational journalism important?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43200" y="3352800"/>
            <a:ext cx="3561260" cy="3251200"/>
            <a:chOff x="2743200" y="3352800"/>
            <a:chExt cx="3561260" cy="3251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3352800"/>
              <a:ext cx="3561260" cy="3251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05200" y="4191000"/>
              <a:ext cx="542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DDJ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05400" y="4191000"/>
              <a:ext cx="381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CJ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67200" y="5410200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502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99"/>
            <a:ext cx="9144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3" y="4800600"/>
            <a:ext cx="8229600" cy="1625600"/>
          </a:xfrm>
          <a:solidFill>
            <a:schemeClr val="bg1">
              <a:alpha val="75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n-US" sz="2600" b="0" i="1" dirty="0" smtClean="0">
                <a:cs typeface="Gill Sans"/>
              </a:rPr>
              <a:t>“CAR </a:t>
            </a:r>
            <a:r>
              <a:rPr lang="en-US" sz="2600" b="0" i="1" dirty="0">
                <a:cs typeface="Gill Sans"/>
              </a:rPr>
              <a:t>is rooted in social science methods and the </a:t>
            </a:r>
            <a:r>
              <a:rPr lang="en-US" sz="2600" b="0" i="1" dirty="0" smtClean="0">
                <a:cs typeface="Gill Sans"/>
              </a:rPr>
              <a:t>deliberate style </a:t>
            </a:r>
            <a:r>
              <a:rPr lang="en-US" sz="2600" b="0" i="1" dirty="0">
                <a:cs typeface="Gill Sans"/>
              </a:rPr>
              <a:t>and public-affairs orientation of investigative journalism, data journalism </a:t>
            </a:r>
            <a:r>
              <a:rPr lang="en-US" sz="2600" b="0" i="1" dirty="0" smtClean="0">
                <a:cs typeface="Gill Sans"/>
              </a:rPr>
              <a:t>is characterized </a:t>
            </a:r>
            <a:r>
              <a:rPr lang="en-US" sz="2600" b="0" i="1" dirty="0">
                <a:cs typeface="Gill Sans"/>
              </a:rPr>
              <a:t>by its participatory openness and cross-field hybridity, and </a:t>
            </a:r>
            <a:r>
              <a:rPr lang="en-US" sz="2600" b="0" i="1" dirty="0" smtClean="0">
                <a:cs typeface="Gill Sans"/>
              </a:rPr>
              <a:t>computational journalism </a:t>
            </a:r>
            <a:r>
              <a:rPr lang="en-US" sz="2600" b="0" i="1" dirty="0">
                <a:cs typeface="Gill Sans"/>
              </a:rPr>
              <a:t>is focused on the application of the processes of abstraction and automation</a:t>
            </a:r>
          </a:p>
          <a:p>
            <a:r>
              <a:rPr lang="en-US" sz="2600" b="0" i="1" dirty="0">
                <a:cs typeface="Gill Sans"/>
              </a:rPr>
              <a:t>to information</a:t>
            </a:r>
            <a:r>
              <a:rPr lang="en-US" sz="2600" b="0" i="1" dirty="0" smtClean="0">
                <a:cs typeface="Gill Sans"/>
              </a:rPr>
              <a:t>.”</a:t>
            </a:r>
            <a:endParaRPr lang="en-US" sz="2600" b="0" i="1" dirty="0" smtClean="0">
              <a:cs typeface="Gill Sans"/>
            </a:endParaRPr>
          </a:p>
          <a:p>
            <a:pPr algn="r"/>
            <a:r>
              <a:rPr lang="en-US" sz="2400" b="0" i="1" dirty="0" smtClean="0">
                <a:cs typeface="Gill Sans"/>
              </a:rPr>
              <a:t> </a:t>
            </a:r>
            <a:r>
              <a:rPr lang="en-US" sz="2400" b="0" i="1" dirty="0">
                <a:cs typeface="Gill Sans"/>
              </a:rPr>
              <a:t>– </a:t>
            </a:r>
            <a:r>
              <a:rPr lang="en-US" sz="2400" b="0" i="1" dirty="0" smtClean="0">
                <a:cs typeface="Gill Sans"/>
              </a:rPr>
              <a:t>Mark </a:t>
            </a:r>
            <a:r>
              <a:rPr lang="en-US" sz="2400" b="0" i="1" dirty="0" err="1" smtClean="0">
                <a:cs typeface="Gill Sans"/>
              </a:rPr>
              <a:t>Coddington</a:t>
            </a:r>
            <a:r>
              <a:rPr lang="en-US" sz="2400" b="0" i="1" dirty="0" smtClean="0">
                <a:cs typeface="Gill Sans"/>
              </a:rPr>
              <a:t>, Washington and Lee University</a:t>
            </a:r>
            <a:endParaRPr lang="en-US" sz="2400" b="0" dirty="0"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743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30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Computer-Assisted Reporting (CAR)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295400"/>
            <a:ext cx="2794000" cy="37211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5562600"/>
            <a:ext cx="8001000" cy="1066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Grew out of Philip Meyer’s notion of Precision Journalism (also a book in 1973)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219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0"/>
            <a:ext cx="8420100" cy="6722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70010" y="6626333"/>
            <a:ext cx="2742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californiawatch.org</a:t>
            </a:r>
            <a:r>
              <a:rPr lang="en-US" sz="1200" dirty="0">
                <a:latin typeface="Helvetica"/>
                <a:cs typeface="Helvetica"/>
              </a:rPr>
              <a:t>/earthquakes</a:t>
            </a:r>
          </a:p>
        </p:txBody>
      </p:sp>
    </p:spTree>
    <p:extLst>
      <p:ext uri="{BB962C8B-B14F-4D97-AF65-F5344CB8AC3E}">
        <p14:creationId xmlns:p14="http://schemas.microsoft.com/office/powerpoint/2010/main" val="42551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838"/>
            <a:ext cx="9144000" cy="741362"/>
          </a:xfrm>
        </p:spPr>
        <p:txBody>
          <a:bodyPr/>
          <a:lstStyle/>
          <a:p>
            <a:r>
              <a:rPr lang="en-US" dirty="0" smtClean="0"/>
              <a:t>Data-Driven Journalism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0" y="643171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apps.npr.org</a:t>
            </a:r>
            <a:r>
              <a:rPr lang="en-US" sz="1200" dirty="0">
                <a:latin typeface="Helvetica"/>
                <a:cs typeface="Helvetica"/>
              </a:rPr>
              <a:t>/deals-for-developers-</a:t>
            </a:r>
            <a:r>
              <a:rPr lang="en-US" sz="1200" dirty="0" err="1">
                <a:latin typeface="Helvetica"/>
                <a:cs typeface="Helvetica"/>
              </a:rPr>
              <a:t>wamu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148"/>
            <a:ext cx="9144000" cy="55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42700</TotalTime>
  <Words>970</Words>
  <Application>Microsoft Macintosh PowerPoint</Application>
  <PresentationFormat>On-screen Show (4:3)</PresentationFormat>
  <Paragraphs>95</Paragraphs>
  <Slides>15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Readings</vt:lpstr>
      <vt:lpstr>Readings</vt:lpstr>
      <vt:lpstr>Readings</vt:lpstr>
      <vt:lpstr>PowerPoint Presentation</vt:lpstr>
      <vt:lpstr>PowerPoint Presentation</vt:lpstr>
      <vt:lpstr>Computer-Assisted Reporting (CAR)</vt:lpstr>
      <vt:lpstr>PowerPoint Presentation</vt:lpstr>
      <vt:lpstr>Data-Driven Journalism</vt:lpstr>
      <vt:lpstr>Computational Journalism</vt:lpstr>
      <vt:lpstr>Computational Journalism</vt:lpstr>
      <vt:lpstr>Break</vt:lpstr>
      <vt:lpstr>Getting Started</vt:lpstr>
      <vt:lpstr>PowerPoint Presentation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401</cp:revision>
  <cp:lastPrinted>2015-01-26T22:48:29Z</cp:lastPrinted>
  <dcterms:created xsi:type="dcterms:W3CDTF">2011-09-25T22:28:55Z</dcterms:created>
  <dcterms:modified xsi:type="dcterms:W3CDTF">2016-01-30T23:06:12Z</dcterms:modified>
</cp:coreProperties>
</file>